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sldIdLst>
    <p:sldId id="303" r:id="rId6"/>
    <p:sldId id="306" r:id="rId7"/>
    <p:sldId id="276" r:id="rId8"/>
    <p:sldId id="277" r:id="rId9"/>
    <p:sldId id="278" r:id="rId10"/>
    <p:sldId id="304" r:id="rId11"/>
    <p:sldId id="281" r:id="rId12"/>
    <p:sldId id="279" r:id="rId13"/>
    <p:sldId id="280" r:id="rId14"/>
    <p:sldId id="283" r:id="rId15"/>
    <p:sldId id="284" r:id="rId16"/>
    <p:sldId id="282" r:id="rId17"/>
    <p:sldId id="305" r:id="rId18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004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387" autoAdjust="0"/>
  </p:normalViewPr>
  <p:slideViewPr>
    <p:cSldViewPr snapToObjects="1">
      <p:cViewPr varScale="1">
        <p:scale>
          <a:sx n="56" d="100"/>
          <a:sy n="56" d="100"/>
        </p:scale>
        <p:origin x="7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9F75D-12EE-41C8-90AB-A4055C3F86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5EC174D-F51F-48A6-AE2B-D57DC87E9F54}">
      <dgm:prSet phldrT="[Text]"/>
      <dgm:spPr/>
      <dgm:t>
        <a:bodyPr/>
        <a:lstStyle/>
        <a:p>
          <a:r>
            <a:rPr lang="en-US" dirty="0" smtClean="0"/>
            <a:t>Pragmatic</a:t>
          </a:r>
          <a:endParaRPr lang="en-US" dirty="0"/>
        </a:p>
      </dgm:t>
    </dgm:pt>
    <dgm:pt modelId="{0A11E64D-421D-40C4-93DA-26E9C5BB7D79}" type="parTrans" cxnId="{FF33B3AF-EB01-4441-A3A8-66D7FA0F022D}">
      <dgm:prSet/>
      <dgm:spPr/>
      <dgm:t>
        <a:bodyPr/>
        <a:lstStyle/>
        <a:p>
          <a:endParaRPr lang="en-US"/>
        </a:p>
      </dgm:t>
    </dgm:pt>
    <dgm:pt modelId="{5BD04C8B-D1A1-44D4-9316-8F408CB53496}" type="sibTrans" cxnId="{FF33B3AF-EB01-4441-A3A8-66D7FA0F022D}">
      <dgm:prSet/>
      <dgm:spPr/>
      <dgm:t>
        <a:bodyPr/>
        <a:lstStyle/>
        <a:p>
          <a:endParaRPr lang="en-US"/>
        </a:p>
      </dgm:t>
    </dgm:pt>
    <dgm:pt modelId="{E96C8CEA-45B9-4B93-BF54-9D98C6124068}">
      <dgm:prSet phldrT="[Text]"/>
      <dgm:spPr/>
      <dgm:t>
        <a:bodyPr/>
        <a:lstStyle/>
        <a:p>
          <a:r>
            <a:rPr lang="en-US" dirty="0" smtClean="0"/>
            <a:t>Progressive</a:t>
          </a:r>
          <a:endParaRPr lang="en-US" dirty="0"/>
        </a:p>
      </dgm:t>
    </dgm:pt>
    <dgm:pt modelId="{DA77EF37-5695-4830-B4DC-1138FD417F17}" type="parTrans" cxnId="{4B01CF7F-3983-47C5-875C-E69B2FCC190D}">
      <dgm:prSet/>
      <dgm:spPr/>
      <dgm:t>
        <a:bodyPr/>
        <a:lstStyle/>
        <a:p>
          <a:endParaRPr lang="en-US"/>
        </a:p>
      </dgm:t>
    </dgm:pt>
    <dgm:pt modelId="{6CB18FC0-11C6-4436-9A30-6A19DDE361A6}" type="sibTrans" cxnId="{4B01CF7F-3983-47C5-875C-E69B2FCC190D}">
      <dgm:prSet/>
      <dgm:spPr/>
      <dgm:t>
        <a:bodyPr/>
        <a:lstStyle/>
        <a:p>
          <a:endParaRPr lang="en-US"/>
        </a:p>
      </dgm:t>
    </dgm:pt>
    <dgm:pt modelId="{74C64A45-7DF2-4E39-ADFE-04FBF902180C}">
      <dgm:prSet phldrT="[Text]"/>
      <dgm:spPr/>
      <dgm:t>
        <a:bodyPr/>
        <a:lstStyle/>
        <a:p>
          <a:r>
            <a:rPr lang="en-US" dirty="0" smtClean="0"/>
            <a:t>Civilizational</a:t>
          </a:r>
          <a:endParaRPr lang="en-US" dirty="0"/>
        </a:p>
      </dgm:t>
    </dgm:pt>
    <dgm:pt modelId="{7C647868-60BE-43D6-B2A5-D1006A8016B5}" type="parTrans" cxnId="{3F30972C-2D38-42B2-A8B3-34DF8C85B104}">
      <dgm:prSet/>
      <dgm:spPr/>
      <dgm:t>
        <a:bodyPr/>
        <a:lstStyle/>
        <a:p>
          <a:endParaRPr lang="en-US"/>
        </a:p>
      </dgm:t>
    </dgm:pt>
    <dgm:pt modelId="{027FEAD8-E24A-4F71-A878-52668DA3CA8C}" type="sibTrans" cxnId="{3F30972C-2D38-42B2-A8B3-34DF8C85B104}">
      <dgm:prSet/>
      <dgm:spPr/>
      <dgm:t>
        <a:bodyPr/>
        <a:lstStyle/>
        <a:p>
          <a:endParaRPr lang="en-US"/>
        </a:p>
      </dgm:t>
    </dgm:pt>
    <dgm:pt modelId="{65AB6574-D956-4B6C-9A26-DC98EF925A66}" type="pres">
      <dgm:prSet presAssocID="{D6C9F75D-12EE-41C8-90AB-A4055C3F8606}" presName="CompostProcess" presStyleCnt="0">
        <dgm:presLayoutVars>
          <dgm:dir/>
          <dgm:resizeHandles val="exact"/>
        </dgm:presLayoutVars>
      </dgm:prSet>
      <dgm:spPr/>
    </dgm:pt>
    <dgm:pt modelId="{2EA69A76-37D0-42D4-94EA-5CCBB2F705C9}" type="pres">
      <dgm:prSet presAssocID="{D6C9F75D-12EE-41C8-90AB-A4055C3F8606}" presName="arrow" presStyleLbl="bgShp" presStyleIdx="0" presStyleCnt="1"/>
      <dgm:spPr/>
    </dgm:pt>
    <dgm:pt modelId="{A3314D56-EB78-4689-AE9C-8309D399BC76}" type="pres">
      <dgm:prSet presAssocID="{D6C9F75D-12EE-41C8-90AB-A4055C3F8606}" presName="linearProcess" presStyleCnt="0"/>
      <dgm:spPr/>
    </dgm:pt>
    <dgm:pt modelId="{2E97113D-ADC1-4C69-ACF5-5C8FD9B64562}" type="pres">
      <dgm:prSet presAssocID="{F5EC174D-F51F-48A6-AE2B-D57DC87E9F5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5E60A-9D2A-4718-A05C-382500EA2473}" type="pres">
      <dgm:prSet presAssocID="{5BD04C8B-D1A1-44D4-9316-8F408CB53496}" presName="sibTrans" presStyleCnt="0"/>
      <dgm:spPr/>
    </dgm:pt>
    <dgm:pt modelId="{80B2F439-187E-4915-946F-59D77497CB29}" type="pres">
      <dgm:prSet presAssocID="{E96C8CEA-45B9-4B93-BF54-9D98C612406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621FF-3896-40D1-87B0-7541E5249B35}" type="pres">
      <dgm:prSet presAssocID="{6CB18FC0-11C6-4436-9A30-6A19DDE361A6}" presName="sibTrans" presStyleCnt="0"/>
      <dgm:spPr/>
    </dgm:pt>
    <dgm:pt modelId="{3A6543EE-535B-41A4-8DFC-A638C3164BB5}" type="pres">
      <dgm:prSet presAssocID="{74C64A45-7DF2-4E39-ADFE-04FBF90218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3B3AF-EB01-4441-A3A8-66D7FA0F022D}" srcId="{D6C9F75D-12EE-41C8-90AB-A4055C3F8606}" destId="{F5EC174D-F51F-48A6-AE2B-D57DC87E9F54}" srcOrd="0" destOrd="0" parTransId="{0A11E64D-421D-40C4-93DA-26E9C5BB7D79}" sibTransId="{5BD04C8B-D1A1-44D4-9316-8F408CB53496}"/>
    <dgm:cxn modelId="{BE7B7E14-698B-42E1-9E49-B2B6559F3DF7}" type="presOf" srcId="{D6C9F75D-12EE-41C8-90AB-A4055C3F8606}" destId="{65AB6574-D956-4B6C-9A26-DC98EF925A66}" srcOrd="0" destOrd="0" presId="urn:microsoft.com/office/officeart/2005/8/layout/hProcess9"/>
    <dgm:cxn modelId="{4B01CF7F-3983-47C5-875C-E69B2FCC190D}" srcId="{D6C9F75D-12EE-41C8-90AB-A4055C3F8606}" destId="{E96C8CEA-45B9-4B93-BF54-9D98C6124068}" srcOrd="1" destOrd="0" parTransId="{DA77EF37-5695-4830-B4DC-1138FD417F17}" sibTransId="{6CB18FC0-11C6-4436-9A30-6A19DDE361A6}"/>
    <dgm:cxn modelId="{3F30972C-2D38-42B2-A8B3-34DF8C85B104}" srcId="{D6C9F75D-12EE-41C8-90AB-A4055C3F8606}" destId="{74C64A45-7DF2-4E39-ADFE-04FBF902180C}" srcOrd="2" destOrd="0" parTransId="{7C647868-60BE-43D6-B2A5-D1006A8016B5}" sibTransId="{027FEAD8-E24A-4F71-A878-52668DA3CA8C}"/>
    <dgm:cxn modelId="{783942C7-0D8B-4BAE-8CD9-5745B340D2CE}" type="presOf" srcId="{E96C8CEA-45B9-4B93-BF54-9D98C6124068}" destId="{80B2F439-187E-4915-946F-59D77497CB29}" srcOrd="0" destOrd="0" presId="urn:microsoft.com/office/officeart/2005/8/layout/hProcess9"/>
    <dgm:cxn modelId="{17D7EDD5-BE3C-4718-A336-4B7379C94CE5}" type="presOf" srcId="{74C64A45-7DF2-4E39-ADFE-04FBF902180C}" destId="{3A6543EE-535B-41A4-8DFC-A638C3164BB5}" srcOrd="0" destOrd="0" presId="urn:microsoft.com/office/officeart/2005/8/layout/hProcess9"/>
    <dgm:cxn modelId="{282D4EAE-1CB7-4F95-9FB4-B5BD45D26971}" type="presOf" srcId="{F5EC174D-F51F-48A6-AE2B-D57DC87E9F54}" destId="{2E97113D-ADC1-4C69-ACF5-5C8FD9B64562}" srcOrd="0" destOrd="0" presId="urn:microsoft.com/office/officeart/2005/8/layout/hProcess9"/>
    <dgm:cxn modelId="{E478A7DC-8942-458D-A50C-7B7DAFD89E90}" type="presParOf" srcId="{65AB6574-D956-4B6C-9A26-DC98EF925A66}" destId="{2EA69A76-37D0-42D4-94EA-5CCBB2F705C9}" srcOrd="0" destOrd="0" presId="urn:microsoft.com/office/officeart/2005/8/layout/hProcess9"/>
    <dgm:cxn modelId="{A596FDC7-09CB-4E12-8877-30079B7BFFF9}" type="presParOf" srcId="{65AB6574-D956-4B6C-9A26-DC98EF925A66}" destId="{A3314D56-EB78-4689-AE9C-8309D399BC76}" srcOrd="1" destOrd="0" presId="urn:microsoft.com/office/officeart/2005/8/layout/hProcess9"/>
    <dgm:cxn modelId="{2DDA3A2A-0CA1-40FF-B8CF-F48B5613469A}" type="presParOf" srcId="{A3314D56-EB78-4689-AE9C-8309D399BC76}" destId="{2E97113D-ADC1-4C69-ACF5-5C8FD9B64562}" srcOrd="0" destOrd="0" presId="urn:microsoft.com/office/officeart/2005/8/layout/hProcess9"/>
    <dgm:cxn modelId="{BED664F3-92DA-43BD-85E6-83D14A3BAD55}" type="presParOf" srcId="{A3314D56-EB78-4689-AE9C-8309D399BC76}" destId="{7235E60A-9D2A-4718-A05C-382500EA2473}" srcOrd="1" destOrd="0" presId="urn:microsoft.com/office/officeart/2005/8/layout/hProcess9"/>
    <dgm:cxn modelId="{546AD85A-DB71-4740-810E-1B69754E8985}" type="presParOf" srcId="{A3314D56-EB78-4689-AE9C-8309D399BC76}" destId="{80B2F439-187E-4915-946F-59D77497CB29}" srcOrd="2" destOrd="0" presId="urn:microsoft.com/office/officeart/2005/8/layout/hProcess9"/>
    <dgm:cxn modelId="{C0797192-231F-40B7-9F34-6085C2394768}" type="presParOf" srcId="{A3314D56-EB78-4689-AE9C-8309D399BC76}" destId="{CC3621FF-3896-40D1-87B0-7541E5249B35}" srcOrd="3" destOrd="0" presId="urn:microsoft.com/office/officeart/2005/8/layout/hProcess9"/>
    <dgm:cxn modelId="{14283694-39DC-4DFD-852C-CF2E952F26EA}" type="presParOf" srcId="{A3314D56-EB78-4689-AE9C-8309D399BC76}" destId="{3A6543EE-535B-41A4-8DFC-A638C3164B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69A76-37D0-42D4-94EA-5CCBB2F705C9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7113D-ADC1-4C69-ACF5-5C8FD9B64562}">
      <dsp:nvSpPr>
        <dsp:cNvPr id="0" name=""/>
        <dsp:cNvSpPr/>
      </dsp:nvSpPr>
      <dsp:spPr>
        <a:xfrm>
          <a:off x="775" y="1219199"/>
          <a:ext cx="195032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Pragmatic</a:t>
          </a:r>
          <a:endParaRPr lang="en-US" sz="2400" kern="1200" dirty="0"/>
        </a:p>
      </dsp:txBody>
      <dsp:txXfrm>
        <a:off x="80130" y="1298554"/>
        <a:ext cx="1791611" cy="1466890"/>
      </dsp:txXfrm>
    </dsp:sp>
    <dsp:sp modelId="{80B2F439-187E-4915-946F-59D77497CB29}">
      <dsp:nvSpPr>
        <dsp:cNvPr id="0" name=""/>
        <dsp:cNvSpPr/>
      </dsp:nvSpPr>
      <dsp:spPr>
        <a:xfrm>
          <a:off x="2072839" y="1219199"/>
          <a:ext cx="195032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Progressive</a:t>
          </a:r>
          <a:endParaRPr lang="en-US" sz="2400" kern="1200" dirty="0"/>
        </a:p>
      </dsp:txBody>
      <dsp:txXfrm>
        <a:off x="2152194" y="1298554"/>
        <a:ext cx="1791611" cy="1466890"/>
      </dsp:txXfrm>
    </dsp:sp>
    <dsp:sp modelId="{3A6543EE-535B-41A4-8DFC-A638C3164BB5}">
      <dsp:nvSpPr>
        <dsp:cNvPr id="0" name=""/>
        <dsp:cNvSpPr/>
      </dsp:nvSpPr>
      <dsp:spPr>
        <a:xfrm>
          <a:off x="4144902" y="1219199"/>
          <a:ext cx="195032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Civilizational</a:t>
          </a:r>
          <a:endParaRPr lang="en-US" sz="2400" kern="1200" dirty="0"/>
        </a:p>
      </dsp:txBody>
      <dsp:txXfrm>
        <a:off x="4224257" y="1298554"/>
        <a:ext cx="1791611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1C31-38A2-4BF1-9809-7FF5ACA5BD54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34D25-603F-436A-9E76-2C31A640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7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2585-B3F7-4F89-964D-720E84A82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4"/>
            <a:ext cx="5028579" cy="2701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5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64F8C-BA92-41ED-9700-BC4C99402967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6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64F8C-BA92-41ED-9700-BC4C99402967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1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9E5B4-B086-4963-8BD2-6A01E95E131D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4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7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58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8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09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5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0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46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1" cy="4691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603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94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2615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15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71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71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66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71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43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59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1" cy="4691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9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94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2615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8000"/>
                <a:lumOff val="2000"/>
              </a:schemeClr>
            </a:gs>
            <a:gs pos="100000">
              <a:schemeClr val="bg1">
                <a:lumMod val="64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01600" y="188045"/>
            <a:ext cx="9347200" cy="904155"/>
            <a:chOff x="-76200" y="181853"/>
            <a:chExt cx="7010400" cy="942096"/>
          </a:xfrm>
        </p:grpSpPr>
        <p:sp>
          <p:nvSpPr>
            <p:cNvPr id="7" name="Rectangle 34"/>
            <p:cNvSpPr/>
            <p:nvPr userDrawn="1"/>
          </p:nvSpPr>
          <p:spPr>
            <a:xfrm>
              <a:off x="-59871" y="181853"/>
              <a:ext cx="6972300" cy="789697"/>
            </a:xfrm>
            <a:custGeom>
              <a:avLst/>
              <a:gdLst/>
              <a:ahLst/>
              <a:cxnLst/>
              <a:rect l="l" t="t" r="r" b="b"/>
              <a:pathLst>
                <a:path w="9296400" h="1018298">
                  <a:moveTo>
                    <a:pt x="0" y="0"/>
                  </a:moveTo>
                  <a:lnTo>
                    <a:pt x="9296400" y="0"/>
                  </a:lnTo>
                  <a:lnTo>
                    <a:pt x="9296400" y="995280"/>
                  </a:lnTo>
                  <a:cubicBezTo>
                    <a:pt x="8132717" y="921711"/>
                    <a:pt x="6573037" y="876793"/>
                    <a:pt x="4858820" y="876793"/>
                  </a:cubicBezTo>
                  <a:cubicBezTo>
                    <a:pt x="2972161" y="876793"/>
                    <a:pt x="1272695" y="931202"/>
                    <a:pt x="82324" y="1018298"/>
                  </a:cubicBezTo>
                  <a:lnTo>
                    <a:pt x="0" y="101829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36000">
                  <a:schemeClr val="bg1">
                    <a:lumMod val="86000"/>
                  </a:schemeClr>
                </a:gs>
              </a:gsLst>
              <a:lin ang="0" scaled="0"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Arc 11"/>
            <p:cNvSpPr/>
            <p:nvPr userDrawn="1"/>
          </p:nvSpPr>
          <p:spPr>
            <a:xfrm>
              <a:off x="-76200" y="868279"/>
              <a:ext cx="7010400" cy="255670"/>
            </a:xfrm>
            <a:prstGeom prst="arc">
              <a:avLst>
                <a:gd name="adj1" fmla="val 10801767"/>
                <a:gd name="adj2" fmla="val 21585314"/>
              </a:avLst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184784"/>
            <a:ext cx="8940800" cy="51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0" y="643096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Houston </a:t>
            </a:r>
            <a:r>
              <a:rPr lang="en-US" sz="1600" b="1" kern="1200" dirty="0">
                <a:solidFill>
                  <a:srgbClr val="CC0000"/>
                </a:solidFill>
                <a:effectLst/>
                <a:latin typeface="Calibri"/>
                <a:ea typeface="Times New Roman"/>
                <a:cs typeface="Times New Roman"/>
              </a:rPr>
              <a:t>FORESIGHT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: Preparing Professional Futurists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67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lang="en-US" sz="4800" b="0" kern="1200" spc="51" smtClean="0">
          <a:ln w="3175">
            <a:solidFill>
              <a:schemeClr val="accent2">
                <a:lumMod val="75000"/>
              </a:schemeClr>
            </a:solidFill>
            <a:prstDash val="solid"/>
          </a:ln>
          <a:solidFill>
            <a:schemeClr val="bg1">
              <a:lumMod val="50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Calibri" charset="0"/>
          <a:ea typeface="Calibri" charset="0"/>
          <a:cs typeface="Calibri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8000"/>
                <a:lumOff val="2000"/>
              </a:schemeClr>
            </a:gs>
            <a:gs pos="100000">
              <a:schemeClr val="bg1">
                <a:lumMod val="64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01600" y="188045"/>
            <a:ext cx="9347200" cy="904155"/>
            <a:chOff x="-76200" y="181853"/>
            <a:chExt cx="7010400" cy="942096"/>
          </a:xfrm>
        </p:grpSpPr>
        <p:sp>
          <p:nvSpPr>
            <p:cNvPr id="7" name="Rectangle 34"/>
            <p:cNvSpPr/>
            <p:nvPr userDrawn="1"/>
          </p:nvSpPr>
          <p:spPr>
            <a:xfrm>
              <a:off x="-59871" y="181853"/>
              <a:ext cx="6972300" cy="789697"/>
            </a:xfrm>
            <a:custGeom>
              <a:avLst/>
              <a:gdLst/>
              <a:ahLst/>
              <a:cxnLst/>
              <a:rect l="l" t="t" r="r" b="b"/>
              <a:pathLst>
                <a:path w="9296400" h="1018298">
                  <a:moveTo>
                    <a:pt x="0" y="0"/>
                  </a:moveTo>
                  <a:lnTo>
                    <a:pt x="9296400" y="0"/>
                  </a:lnTo>
                  <a:lnTo>
                    <a:pt x="9296400" y="995280"/>
                  </a:lnTo>
                  <a:cubicBezTo>
                    <a:pt x="8132717" y="921711"/>
                    <a:pt x="6573037" y="876793"/>
                    <a:pt x="4858820" y="876793"/>
                  </a:cubicBezTo>
                  <a:cubicBezTo>
                    <a:pt x="2972161" y="876793"/>
                    <a:pt x="1272695" y="931202"/>
                    <a:pt x="82324" y="1018298"/>
                  </a:cubicBezTo>
                  <a:lnTo>
                    <a:pt x="0" y="101829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36000">
                  <a:schemeClr val="bg1">
                    <a:lumMod val="86000"/>
                  </a:schemeClr>
                </a:gs>
              </a:gsLst>
              <a:lin ang="0" scaled="0"/>
            </a:gradFill>
            <a:ln w="63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Arc 11"/>
            <p:cNvSpPr/>
            <p:nvPr userDrawn="1"/>
          </p:nvSpPr>
          <p:spPr>
            <a:xfrm>
              <a:off x="-76200" y="868279"/>
              <a:ext cx="7010400" cy="255670"/>
            </a:xfrm>
            <a:prstGeom prst="arc">
              <a:avLst>
                <a:gd name="adj1" fmla="val 10801767"/>
                <a:gd name="adj2" fmla="val 21585314"/>
              </a:avLst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184784"/>
            <a:ext cx="8940800" cy="51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0" y="643096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Houston </a:t>
            </a:r>
            <a:r>
              <a:rPr lang="en-US" sz="1600" b="1" kern="1200" dirty="0">
                <a:solidFill>
                  <a:srgbClr val="CC0000"/>
                </a:solidFill>
                <a:effectLst/>
                <a:latin typeface="Calibri"/>
                <a:ea typeface="Times New Roman"/>
                <a:cs typeface="Times New Roman"/>
              </a:rPr>
              <a:t>FORESIGHT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: Preparing Professional Futurists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1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lang="en-US" sz="4800" b="0" kern="1200" spc="51" smtClean="0">
          <a:ln w="3175">
            <a:solidFill>
              <a:schemeClr val="accent2">
                <a:lumMod val="75000"/>
              </a:schemeClr>
            </a:solidFill>
            <a:prstDash val="solid"/>
          </a:ln>
          <a:solidFill>
            <a:schemeClr val="bg1">
              <a:lumMod val="50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Calibri" charset="0"/>
          <a:ea typeface="Calibri" charset="0"/>
          <a:cs typeface="Calibri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ines\Documents\1 UH\Teaching\Certificate\certificate course\houston certificate\new presentations\certificate ey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0" y="0"/>
            <a:ext cx="92202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896" y="738892"/>
            <a:ext cx="7079104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>
                    <a:alpha val="9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Things I [re-] Learned from KBFS 2020</a:t>
            </a:r>
            <a:endParaRPr lang="en-US" dirty="0">
              <a:solidFill>
                <a:srgbClr val="C00000">
                  <a:alpha val="9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65" y="530928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51" normalizeH="0" baseline="0" noProof="0" dirty="0">
              <a:ln w="3175">
                <a:solidFill>
                  <a:srgbClr val="E6280B">
                    <a:lumMod val="75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40896" y="5137896"/>
            <a:ext cx="7079104" cy="114300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lang="en-US" sz="4800" b="0" kern="1200" spc="51" smtClean="0">
                <a:ln w="31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Andy Hines</a:t>
            </a:r>
          </a:p>
        </p:txBody>
      </p:sp>
    </p:spTree>
    <p:extLst>
      <p:ext uri="{BB962C8B-B14F-4D97-AF65-F5344CB8AC3E}">
        <p14:creationId xmlns:p14="http://schemas.microsoft.com/office/powerpoint/2010/main" val="16475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8</a:t>
            </a:r>
            <a:r>
              <a:rPr lang="en-US" sz="4000" dirty="0" smtClean="0"/>
              <a:t>. Critical &amp; Integral Mainstreaming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longer “alternative”</a:t>
            </a:r>
          </a:p>
          <a:p>
            <a:r>
              <a:rPr lang="en-US" dirty="0" smtClean="0"/>
              <a:t>CLA very popular approach</a:t>
            </a:r>
          </a:p>
          <a:p>
            <a:r>
              <a:rPr lang="en-US" dirty="0" smtClean="0"/>
              <a:t>Moving into application space (Integral Strategy)</a:t>
            </a:r>
          </a:p>
        </p:txBody>
      </p:sp>
    </p:spTree>
    <p:extLst>
      <p:ext uri="{BB962C8B-B14F-4D97-AF65-F5344CB8AC3E}">
        <p14:creationId xmlns:p14="http://schemas.microsoft.com/office/powerpoint/2010/main" val="3052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9</a:t>
            </a:r>
            <a:r>
              <a:rPr lang="en-US" dirty="0" smtClean="0"/>
              <a:t>. Cyclical, but Steady Growth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Education</a:t>
            </a:r>
            <a:endParaRPr lang="en-US" dirty="0" smtClean="0"/>
          </a:p>
          <a:p>
            <a:r>
              <a:rPr lang="en-US" dirty="0" smtClean="0"/>
              <a:t>Some are up – Turku; some are down – Swinburne; rest are “hanging on” </a:t>
            </a:r>
          </a:p>
          <a:p>
            <a:pPr marL="0" indent="0">
              <a:buNone/>
            </a:pPr>
            <a:r>
              <a:rPr lang="en-US" u="sng" dirty="0" smtClean="0"/>
              <a:t>Governance: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Healthiest sector with growth at national (Policy Horizons) and global levels (anticipatory)  </a:t>
            </a:r>
          </a:p>
          <a:p>
            <a:pPr marL="0" indent="0">
              <a:buNone/>
            </a:pPr>
            <a:r>
              <a:rPr lang="en-US" u="sng" dirty="0" smtClean="0"/>
              <a:t>Corporate</a:t>
            </a:r>
            <a:endParaRPr lang="en-US" dirty="0" smtClean="0"/>
          </a:p>
          <a:p>
            <a:r>
              <a:rPr lang="en-US" dirty="0" smtClean="0"/>
              <a:t>Steady: growth in literature on corporate foresight</a:t>
            </a:r>
          </a:p>
        </p:txBody>
      </p:sp>
    </p:spTree>
    <p:extLst>
      <p:ext uri="{BB962C8B-B14F-4D97-AF65-F5344CB8AC3E}">
        <p14:creationId xmlns:p14="http://schemas.microsoft.com/office/powerpoint/2010/main" val="5005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10. Futurists agree on more than we think!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108584"/>
            <a:ext cx="7696200" cy="796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Foresight </a:t>
            </a:r>
            <a:r>
              <a:rPr lang="en-US" sz="2800" dirty="0"/>
              <a:t>Competency Model developed by </a:t>
            </a:r>
            <a:r>
              <a:rPr lang="en-US" sz="2800" dirty="0" smtClean="0"/>
              <a:t>APF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38323"/>
              </p:ext>
            </p:extLst>
          </p:nvPr>
        </p:nvGraphicFramePr>
        <p:xfrm>
          <a:off x="914400" y="1905000"/>
          <a:ext cx="7467600" cy="448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6095880" imgH="3657600" progId="Paint.Picture">
                  <p:embed/>
                </p:oleObj>
              </mc:Choice>
              <mc:Fallback>
                <p:oleObj name="Bitmap Image" r:id="rId3" imgW="6095880" imgH="3657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467600" cy="448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Turn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working group is asked to discuss what they believe are the most significant developments in foresight over the last 10-15 years. </a:t>
            </a:r>
            <a:endParaRPr lang="en-US" dirty="0"/>
          </a:p>
          <a:p>
            <a:r>
              <a:rPr lang="en-US" dirty="0" smtClean="0"/>
              <a:t>Please be prepared to share your top 3 -5 with the full group when we reconvene.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58800"/>
          </a:xfrm>
        </p:spPr>
        <p:txBody>
          <a:bodyPr/>
          <a:lstStyle/>
          <a:p>
            <a:r>
              <a:rPr lang="en-US" sz="3600" dirty="0"/>
              <a:t>10 Things I [re-] Learned from KBFS 2020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Foresight Serves Different Purposes </a:t>
            </a:r>
          </a:p>
          <a:p>
            <a:pPr marL="0" indent="0">
              <a:buNone/>
            </a:pPr>
            <a:r>
              <a:rPr lang="en-US" dirty="0"/>
              <a:t>2. Foresight Is Innovating &amp; Evolving</a:t>
            </a:r>
          </a:p>
          <a:p>
            <a:pPr marL="0" indent="0">
              <a:buNone/>
            </a:pPr>
            <a:r>
              <a:rPr lang="en-US" dirty="0"/>
              <a:t>3. Thematic Directions</a:t>
            </a:r>
          </a:p>
          <a:p>
            <a:pPr marL="0" indent="0">
              <a:buNone/>
            </a:pPr>
            <a:r>
              <a:rPr lang="en-US" dirty="0"/>
              <a:t>4. Re-Imagining Imagining</a:t>
            </a:r>
          </a:p>
          <a:p>
            <a:pPr marL="0" indent="0">
              <a:buNone/>
            </a:pPr>
            <a:r>
              <a:rPr lang="en-US" dirty="0"/>
              <a:t>5. Rethinking Wild Cards</a:t>
            </a:r>
          </a:p>
          <a:p>
            <a:pPr marL="0" indent="0">
              <a:buNone/>
            </a:pPr>
            <a:r>
              <a:rPr lang="en-US" dirty="0"/>
              <a:t>6. Visioning…for Futurists?</a:t>
            </a:r>
          </a:p>
          <a:p>
            <a:pPr marL="0" indent="0">
              <a:buNone/>
            </a:pPr>
            <a:r>
              <a:rPr lang="en-US" dirty="0"/>
              <a:t>7. From Abstract to Concrete</a:t>
            </a:r>
          </a:p>
          <a:p>
            <a:pPr marL="0" indent="0">
              <a:buNone/>
            </a:pPr>
            <a:r>
              <a:rPr lang="en-US" dirty="0"/>
              <a:t>8. Critical &amp; Integral Mainstreaming</a:t>
            </a:r>
          </a:p>
          <a:p>
            <a:pPr marL="0" indent="0">
              <a:buNone/>
            </a:pPr>
            <a:r>
              <a:rPr lang="en-US" dirty="0"/>
              <a:t>9. Cyclical, but Steady Growth</a:t>
            </a:r>
          </a:p>
          <a:p>
            <a:pPr marL="0" indent="0">
              <a:buNone/>
            </a:pPr>
            <a:r>
              <a:rPr lang="en-US" dirty="0"/>
              <a:t>10. Futurists agree on more than we think!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4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-50800"/>
            <a:ext cx="8382000" cy="1143000"/>
          </a:xfrm>
        </p:spPr>
        <p:txBody>
          <a:bodyPr/>
          <a:lstStyle/>
          <a:p>
            <a:r>
              <a:rPr lang="en-US" sz="4000" dirty="0" smtClean="0"/>
              <a:t>1. Foresight Serves Different Purposes </a:t>
            </a:r>
            <a:endParaRPr lang="en-US" sz="4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5848758"/>
              </p:ext>
            </p:extLst>
          </p:nvPr>
        </p:nvGraphicFramePr>
        <p:xfrm>
          <a:off x="1143000" y="11776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05910" y="4276831"/>
            <a:ext cx="2046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today’s business better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3310" y="425615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beyond today’s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24213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creating foundations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world civilization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514600" y="5638800"/>
            <a:ext cx="4343400" cy="609600"/>
          </a:xfrm>
          <a:prstGeom prst="borderCallout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healthy field has all three!</a:t>
            </a:r>
          </a:p>
        </p:txBody>
      </p:sp>
    </p:spTree>
    <p:extLst>
      <p:ext uri="{BB962C8B-B14F-4D97-AF65-F5344CB8AC3E}">
        <p14:creationId xmlns:p14="http://schemas.microsoft.com/office/powerpoint/2010/main" val="29621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3137"/>
            <a:ext cx="9828213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kern="1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2. Foresight Is Innovating &amp; Evolving</a:t>
            </a:r>
            <a:endParaRPr lang="en-US" sz="4000" kern="12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8807" y="5816777"/>
            <a:ext cx="373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Wild Cards and Weak 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759" y="446317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Post-Normal Futures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1763" y="1329017"/>
            <a:ext cx="2637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Bibliometric mapping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12468" y="5877911"/>
            <a:ext cx="1812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Horizons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995251" y="2442029"/>
            <a:ext cx="2476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and Futures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73850" y="4271182"/>
            <a:ext cx="1319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Presencing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27805" y="1974284"/>
            <a:ext cx="15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Four Futures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Archetypes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128" y="1199784"/>
            <a:ext cx="2279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Aspirational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Futures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019800" y="1739375"/>
            <a:ext cx="2269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Ethnographic </a:t>
            </a:r>
            <a:endParaRPr lang="en-A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Experiential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Futures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773624" y="5144007"/>
            <a:ext cx="313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Science Fiction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Prototyping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34756" y="3026134"/>
            <a:ext cx="2508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Framework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Foresight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743200" y="1848520"/>
            <a:ext cx="2420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Decolonizing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Futures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212468" y="3610626"/>
            <a:ext cx="2055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Integral Futures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5746" y="3473652"/>
            <a:ext cx="2061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Integral Strategy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607750" y="4291454"/>
            <a:ext cx="1813361" cy="40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Polak Game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914016" y="2800882"/>
            <a:ext cx="2853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Foresight Maturity Model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3032601" y="3189282"/>
            <a:ext cx="3249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Foresight Competency Model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91940" y="1092700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Anticipatory Governance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141128" y="5144007"/>
            <a:ext cx="404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Professionalizing Foresight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3. Thematic </a:t>
            </a:r>
            <a:r>
              <a:rPr lang="en-US" sz="4400" dirty="0"/>
              <a:t>D</a:t>
            </a:r>
            <a:r>
              <a:rPr lang="en-US" sz="4400" dirty="0" smtClean="0"/>
              <a:t>irections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nuanced approach to time (3 horizons)</a:t>
            </a:r>
          </a:p>
          <a:p>
            <a:r>
              <a:rPr lang="en-US" dirty="0" smtClean="0"/>
              <a:t>More integrating qualitative-quantitative</a:t>
            </a:r>
          </a:p>
          <a:p>
            <a:r>
              <a:rPr lang="en-US" dirty="0" smtClean="0"/>
              <a:t>More </a:t>
            </a:r>
            <a:r>
              <a:rPr lang="en-US" dirty="0"/>
              <a:t>e</a:t>
            </a:r>
            <a:r>
              <a:rPr lang="en-US" dirty="0" smtClean="0"/>
              <a:t>xperimenting w/ </a:t>
            </a:r>
            <a:r>
              <a:rPr lang="en-US" dirty="0"/>
              <a:t>IT-based and </a:t>
            </a:r>
            <a:r>
              <a:rPr lang="en-US" dirty="0" smtClean="0"/>
              <a:t>automated  </a:t>
            </a:r>
            <a:endParaRPr lang="en-US" dirty="0"/>
          </a:p>
          <a:p>
            <a:r>
              <a:rPr lang="en-US" dirty="0" smtClean="0"/>
              <a:t>More open </a:t>
            </a:r>
            <a:r>
              <a:rPr lang="en-US" dirty="0"/>
              <a:t>and crowdsourced </a:t>
            </a:r>
            <a:r>
              <a:rPr lang="en-US" dirty="0" smtClean="0"/>
              <a:t>approaches</a:t>
            </a:r>
          </a:p>
          <a:p>
            <a:r>
              <a:rPr lang="en-US" dirty="0" smtClean="0"/>
              <a:t>More imaginative</a:t>
            </a:r>
          </a:p>
          <a:p>
            <a:r>
              <a:rPr lang="en-US" dirty="0" smtClean="0"/>
              <a:t>More experiential foresight</a:t>
            </a:r>
            <a:endParaRPr lang="en-US" dirty="0"/>
          </a:p>
          <a:p>
            <a:r>
              <a:rPr lang="en-US" dirty="0" smtClean="0"/>
              <a:t>More interactive (games)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3813" cy="434975"/>
          </a:xfrm>
        </p:spPr>
        <p:txBody>
          <a:bodyPr/>
          <a:lstStyle/>
          <a:p>
            <a:pPr eaLnBrk="1" hangingPunct="1"/>
            <a:r>
              <a:rPr lang="en-US" sz="4400" dirty="0"/>
              <a:t>4</a:t>
            </a:r>
            <a:r>
              <a:rPr lang="en-US" sz="4400" dirty="0" smtClean="0"/>
              <a:t>. Re-Imagining Imagining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BDJ: Guide </a:t>
            </a:r>
            <a:r>
              <a:rPr lang="en-US" dirty="0"/>
              <a:t>to Science Fiction </a:t>
            </a:r>
            <a:r>
              <a:rPr lang="en-US" dirty="0" smtClean="0"/>
              <a:t>Prototyping</a:t>
            </a:r>
          </a:p>
          <a:p>
            <a:r>
              <a:rPr lang="en-US" dirty="0" err="1" smtClean="0"/>
              <a:t>Sci</a:t>
            </a:r>
            <a:r>
              <a:rPr lang="en-US" dirty="0" smtClean="0"/>
              <a:t> Fi Futures Course</a:t>
            </a:r>
          </a:p>
          <a:p>
            <a:r>
              <a:rPr lang="en-US" dirty="0" smtClean="0"/>
              <a:t>Books, themed issues</a:t>
            </a:r>
          </a:p>
          <a:p>
            <a:r>
              <a:rPr lang="en-US" dirty="0" smtClean="0"/>
              <a:t>Design Fiction, narrative prototyping, etc.</a:t>
            </a:r>
          </a:p>
        </p:txBody>
      </p:sp>
    </p:spTree>
    <p:extLst>
      <p:ext uri="{BB962C8B-B14F-4D97-AF65-F5344CB8AC3E}">
        <p14:creationId xmlns:p14="http://schemas.microsoft.com/office/powerpoint/2010/main" val="38599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3813" cy="434975"/>
          </a:xfrm>
        </p:spPr>
        <p:txBody>
          <a:bodyPr/>
          <a:lstStyle/>
          <a:p>
            <a:pPr eaLnBrk="1" hangingPunct="1"/>
            <a:r>
              <a:rPr lang="en-US" dirty="0" smtClean="0"/>
              <a:t>5. Rethinking Wild Cards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184784"/>
            <a:ext cx="4851400" cy="51906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Wild </a:t>
            </a:r>
            <a:r>
              <a:rPr lang="en-US" dirty="0"/>
              <a:t>Cards and Weak </a:t>
            </a:r>
            <a:r>
              <a:rPr lang="en-US" dirty="0" smtClean="0"/>
              <a:t>Signals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ildcards depend on the vantage point of the viewer</a:t>
            </a:r>
          </a:p>
          <a:p>
            <a:pPr lvl="1"/>
            <a:r>
              <a:rPr lang="en-US" dirty="0" smtClean="0"/>
              <a:t>Wildcards are often yesterday’s news to futurists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Opportunity for the Future</a:t>
            </a:r>
            <a:r>
              <a:rPr lang="en-US" dirty="0" smtClean="0"/>
              <a:t>: Improve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8200"/>
            <a:ext cx="3810000" cy="5609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160020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2004!!!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Visioning…for Futurists?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Aspirational </a:t>
            </a:r>
            <a:r>
              <a:rPr lang="en-US" dirty="0" smtClean="0"/>
              <a:t>Futures” at the core of [former] IAF</a:t>
            </a:r>
          </a:p>
          <a:p>
            <a:r>
              <a:rPr lang="en-US" dirty="0" smtClean="0"/>
              <a:t>Some other futurists doing visioning work</a:t>
            </a:r>
          </a:p>
          <a:p>
            <a:r>
              <a:rPr lang="en-US" dirty="0" smtClean="0"/>
              <a:t>World certainly needs more vision</a:t>
            </a:r>
          </a:p>
          <a:p>
            <a:r>
              <a:rPr lang="en-US" dirty="0" smtClean="0"/>
              <a:t>BUT, much visioning work is not done by futurists </a:t>
            </a:r>
          </a:p>
          <a:p>
            <a:r>
              <a:rPr lang="en-US" dirty="0" smtClean="0"/>
              <a:t>Should we change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962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From Abstract to Concrete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written reports to videos, artefacts, simulations, experiences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“Experiential Futures,” </a:t>
            </a:r>
            <a:r>
              <a:rPr lang="en-US" dirty="0" smtClean="0"/>
              <a:t>family </a:t>
            </a:r>
            <a:r>
              <a:rPr lang="en-US" dirty="0"/>
              <a:t>of approaches for making futures visible, tangible, interactive, and otherwise </a:t>
            </a:r>
            <a:r>
              <a:rPr lang="en-US" dirty="0" err="1"/>
              <a:t>explorable</a:t>
            </a:r>
            <a:r>
              <a:rPr lang="en-US" dirty="0"/>
              <a:t> in a range of modes. </a:t>
            </a:r>
          </a:p>
        </p:txBody>
      </p:sp>
    </p:spTree>
    <p:extLst>
      <p:ext uri="{BB962C8B-B14F-4D97-AF65-F5344CB8AC3E}">
        <p14:creationId xmlns:p14="http://schemas.microsoft.com/office/powerpoint/2010/main" val="30437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H 2 Primary-Secondary Mix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8B37A"/>
      </a:accent1>
      <a:accent2>
        <a:srgbClr val="E6280B"/>
      </a:accent2>
      <a:accent3>
        <a:srgbClr val="FFB700"/>
      </a:accent3>
      <a:accent4>
        <a:srgbClr val="00815B"/>
      </a:accent4>
      <a:accent5>
        <a:srgbClr val="C63613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Program Template_Example 5" id="{316BE676-0119-1B42-B2DE-4CAFA911A1FE}" vid="{654C8305-3109-424F-A88D-640F997FFBB6}"/>
    </a:ext>
  </a:extLst>
</a:theme>
</file>

<file path=ppt/theme/theme2.xml><?xml version="1.0" encoding="utf-8"?>
<a:theme xmlns:a="http://schemas.openxmlformats.org/drawingml/2006/main" name="1_Office Theme">
  <a:themeElements>
    <a:clrScheme name="UH 2 Primary-Secondary Mix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8B37A"/>
      </a:accent1>
      <a:accent2>
        <a:srgbClr val="E6280B"/>
      </a:accent2>
      <a:accent3>
        <a:srgbClr val="FFB700"/>
      </a:accent3>
      <a:accent4>
        <a:srgbClr val="00815B"/>
      </a:accent4>
      <a:accent5>
        <a:srgbClr val="C63613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3235202-A7B4-1944-A596-E96F0C7C400B}" vid="{BB16F577-4E94-134F-966A-6CF302415A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207ACBC36284BBCB71E23EC9169C6" ma:contentTypeVersion="13" ma:contentTypeDescription="Create a new document." ma:contentTypeScope="" ma:versionID="ff19cde7963fb9a368608dc4854c0da2">
  <xsd:schema xmlns:xsd="http://www.w3.org/2001/XMLSchema" xmlns:xs="http://www.w3.org/2001/XMLSchema" xmlns:p="http://schemas.microsoft.com/office/2006/metadata/properties" xmlns:ns3="29264ff4-8092-40a2-add2-2db6ef4a00ca" xmlns:ns4="aef9763c-6830-4b69-8a35-3df2b08e11c7" targetNamespace="http://schemas.microsoft.com/office/2006/metadata/properties" ma:root="true" ma:fieldsID="fa744d78e38a9bb5a0a1a7ef07790b5c" ns3:_="" ns4:_="">
    <xsd:import namespace="29264ff4-8092-40a2-add2-2db6ef4a00ca"/>
    <xsd:import namespace="aef9763c-6830-4b69-8a35-3df2b08e11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64ff4-8092-40a2-add2-2db6ef4a00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9763c-6830-4b69-8a35-3df2b08e1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00DE87-2F09-4188-A84A-EA66072FF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64ff4-8092-40a2-add2-2db6ef4a00ca"/>
    <ds:schemaRef ds:uri="aef9763c-6830-4b69-8a35-3df2b08e1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74DE24-918A-4619-8308-9B45D211B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7B5D7C-7E1F-465B-9048-CBDB99D68C3F}">
  <ds:schemaRefs>
    <ds:schemaRef ds:uri="aef9763c-6830-4b69-8a35-3df2b08e11c7"/>
    <ds:schemaRef ds:uri="http://purl.org/dc/terms/"/>
    <ds:schemaRef ds:uri="29264ff4-8092-40a2-add2-2db6ef4a00c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Certificate Program Template_Example 5</Template>
  <TotalTime>3896</TotalTime>
  <Words>488</Words>
  <Application>Microsoft Office PowerPoint</Application>
  <PresentationFormat>On-screen Show (4:3)</PresentationFormat>
  <Paragraphs>94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Tw Cen MT</vt:lpstr>
      <vt:lpstr>Office Theme</vt:lpstr>
      <vt:lpstr>1_Office Theme</vt:lpstr>
      <vt:lpstr>Bitmap Image</vt:lpstr>
      <vt:lpstr>10 Things I [re-] Learned from KBFS 2020</vt:lpstr>
      <vt:lpstr>10 Things I [re-] Learned from KBFS 2020 </vt:lpstr>
      <vt:lpstr>1. Foresight Serves Different Purposes </vt:lpstr>
      <vt:lpstr>2. Foresight Is Innovating &amp; Evolving</vt:lpstr>
      <vt:lpstr>3. Thematic Directions</vt:lpstr>
      <vt:lpstr>4. Re-Imagining Imagining</vt:lpstr>
      <vt:lpstr>5. Rethinking Wild Cards</vt:lpstr>
      <vt:lpstr>6. Visioning…for Futurists?</vt:lpstr>
      <vt:lpstr>7. From Abstract to Concrete</vt:lpstr>
      <vt:lpstr>8. Critical &amp; Integral Mainstreaming</vt:lpstr>
      <vt:lpstr>9. Cyclical, but Steady Growth</vt:lpstr>
      <vt:lpstr>10. Futurists agree on more than we think!</vt:lpstr>
      <vt:lpstr>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in  Strategic Foresight</dc:title>
  <dc:creator>Microsoft Office User</dc:creator>
  <cp:lastModifiedBy>Hines, Andy</cp:lastModifiedBy>
  <cp:revision>92</cp:revision>
  <dcterms:created xsi:type="dcterms:W3CDTF">2017-10-14T16:10:53Z</dcterms:created>
  <dcterms:modified xsi:type="dcterms:W3CDTF">2020-07-08T13:32:34Z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0x010100C3E207ACBC36284BBCB71E23EC9169C6</vt:lpwstr>
  </property>
</Properties>
</file>